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3eb33d01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3eb33d01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3eb33d01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3eb33d01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3eb33d01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3eb33d01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3eb33d01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3eb33d01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3eb33d01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3eb33d01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fazer apresentações que colam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Um guia escrito por Chip Heath e Dan Heath</a:t>
            </a:r>
            <a:endParaRPr b="1" sz="24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300575" y="114300"/>
            <a:ext cx="42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0" y="114300"/>
            <a:ext cx="347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Lionel</a:t>
            </a:r>
            <a:r>
              <a:rPr lang="pt-BR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pt-BR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Messi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0" y="1634100"/>
            <a:ext cx="3153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Uma Análise de Dados Exploratória Sobre um Gênio do Futebol</a:t>
            </a:r>
            <a:r>
              <a:rPr i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fazer apresentações que colam</a:t>
            </a:r>
            <a:endParaRPr/>
          </a:p>
        </p:txBody>
      </p:sp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Um guia escrito por Chip Heath e Dan Heath</a:t>
            </a:r>
            <a:endParaRPr b="1" sz="2400"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300575" y="114300"/>
            <a:ext cx="42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495150" y="353725"/>
            <a:ext cx="762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Conclusão</a:t>
            </a:r>
            <a:endParaRPr b="1" sz="3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495150" y="1821875"/>
            <a:ext cx="6433500" cy="3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As habilidades e capacidades de Lionel Messi são </a:t>
            </a: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incontestáveis.</a:t>
            </a:r>
            <a:endParaRPr b="1" sz="1600">
              <a:solidFill>
                <a:schemeClr val="lt1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 É um grande vencedor no futebol, dono de características únicas no esporte, inclusive sendo uma</a:t>
            </a: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delas a capacidade de analisar o jogo a todo momento, relatada por um dos grandes treinadores do futebol,</a:t>
            </a:r>
            <a:r>
              <a:rPr b="1" lang="pt-BR" sz="1600" u="sng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 Pep Guardiola</a:t>
            </a: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. </a:t>
            </a:r>
            <a:endParaRPr b="1" sz="1600">
              <a:solidFill>
                <a:schemeClr val="lt1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Os </a:t>
            </a:r>
            <a:r>
              <a:rPr b="1" lang="pt-BR" sz="1600" u="sng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dados</a:t>
            </a: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 usados </a:t>
            </a: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nesta</a:t>
            </a: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 apresentação podem ser utilizados com maior profundidade, para uma análise mais precisa que visa </a:t>
            </a: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identificar</a:t>
            </a: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 possíveis fragilidades dos times que enfretam Lionel Messi, visando </a:t>
            </a:r>
            <a:r>
              <a:rPr b="1" i="1" lang="pt-BR" sz="1600" u="sng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minimizar </a:t>
            </a:r>
            <a:r>
              <a:rPr b="1" lang="pt-BR" sz="16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as chances que ele marque gols.</a:t>
            </a:r>
            <a:endParaRPr b="1" sz="1600">
              <a:solidFill>
                <a:schemeClr val="lt1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925"/>
            <a:ext cx="9144003" cy="52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80250" y="656625"/>
            <a:ext cx="25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2303400" y="-52925"/>
            <a:ext cx="453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Objetivo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0" y="656625"/>
            <a:ext cx="4035300" cy="4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Esta apresentação tem como objetivo realizar uma análise dos </a:t>
            </a:r>
            <a:r>
              <a:rPr b="1" i="1" lang="pt-BR" sz="28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704 </a:t>
            </a:r>
            <a:r>
              <a:rPr b="1" lang="pt-BR" sz="2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gols que Lionel Messi havia marcado por </a:t>
            </a:r>
            <a:r>
              <a:rPr b="1" i="1" lang="pt-BR" sz="28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clubes </a:t>
            </a:r>
            <a:r>
              <a:rPr b="1" lang="pt-BR" sz="2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até a data </a:t>
            </a:r>
            <a:r>
              <a:rPr b="1" lang="pt-BR" sz="28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04/03/2023</a:t>
            </a:r>
            <a:endParaRPr b="1" sz="2800">
              <a:solidFill>
                <a:schemeClr val="lt1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025"/>
            <a:ext cx="4254600" cy="492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91" name="Google Shape;91;p15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1091300" y="4627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410850" y="6148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Que tipos de gols Lionel Messi mais marcou?</a:t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5"/>
          <p:cNvSpPr txBox="1"/>
          <p:nvPr>
            <p:ph idx="4294967295" type="body"/>
          </p:nvPr>
        </p:nvSpPr>
        <p:spPr>
          <a:xfrm>
            <a:off x="4108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650" y="1377475"/>
            <a:ext cx="3901424" cy="345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025"/>
            <a:ext cx="4254600" cy="492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00" name="Google Shape;100;p16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1091300" y="4627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410850" y="6148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Quais adversários mais sofreram com Lionel Messi?</a:t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6"/>
          <p:cNvSpPr txBox="1"/>
          <p:nvPr>
            <p:ph idx="4294967295" type="body"/>
          </p:nvPr>
        </p:nvSpPr>
        <p:spPr>
          <a:xfrm>
            <a:off x="4108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850" y="1377475"/>
            <a:ext cx="3432900" cy="3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0" y="0"/>
            <a:ext cx="71817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E  p</a:t>
            </a:r>
            <a:r>
              <a:rPr lang="pt-BR" sz="4000"/>
              <a:t>or competições, quais adversários mais sofreram gols de Messi?</a:t>
            </a:r>
            <a:endParaRPr sz="4000">
              <a:solidFill>
                <a:schemeClr val="accent5"/>
              </a:solidFill>
            </a:endParaRPr>
          </a:p>
        </p:txBody>
      </p:sp>
      <p:grpSp>
        <p:nvGrpSpPr>
          <p:cNvPr id="109" name="Google Shape;109;p17"/>
          <p:cNvGrpSpPr/>
          <p:nvPr/>
        </p:nvGrpSpPr>
        <p:grpSpPr>
          <a:xfrm>
            <a:off x="5553811" y="1806253"/>
            <a:ext cx="3448807" cy="3171186"/>
            <a:chOff x="6661751" y="395363"/>
            <a:chExt cx="2212050" cy="2513024"/>
          </a:xfrm>
        </p:grpSpPr>
        <p:pic>
          <p:nvPicPr>
            <p:cNvPr id="110" name="Google Shape;11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61751" y="403393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11" name="Google Shape;111;p1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UEFA Champions League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13" name="Google Shape;113;p17"/>
          <p:cNvSpPr txBox="1"/>
          <p:nvPr/>
        </p:nvSpPr>
        <p:spPr>
          <a:xfrm>
            <a:off x="39875" y="2860622"/>
            <a:ext cx="19290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14" name="Google Shape;114;p17"/>
          <p:cNvGrpSpPr/>
          <p:nvPr/>
        </p:nvGrpSpPr>
        <p:grpSpPr>
          <a:xfrm>
            <a:off x="177386" y="1801191"/>
            <a:ext cx="3448807" cy="3181298"/>
            <a:chOff x="6803275" y="395363"/>
            <a:chExt cx="2212050" cy="2521038"/>
          </a:xfrm>
        </p:grpSpPr>
        <p:pic>
          <p:nvPicPr>
            <p:cNvPr id="115" name="Google Shape;11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11407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16" name="Google Shape;116;p1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LaLiga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18" name="Google Shape;118;p17"/>
          <p:cNvSpPr txBox="1"/>
          <p:nvPr/>
        </p:nvSpPr>
        <p:spPr>
          <a:xfrm>
            <a:off x="354725" y="2609200"/>
            <a:ext cx="30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600" y="2571750"/>
            <a:ext cx="3074400" cy="22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7">
            <a:alphaModFix/>
          </a:blip>
          <a:srcRect b="1987" l="0" r="0" t="1997"/>
          <a:stretch/>
        </p:blipFill>
        <p:spPr>
          <a:xfrm>
            <a:off x="5741025" y="2571750"/>
            <a:ext cx="3074400" cy="22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0" y="0"/>
            <a:ext cx="71817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E por competições, quais adversários mais sofreram gols de Messi?</a:t>
            </a:r>
            <a:endParaRPr sz="4000">
              <a:solidFill>
                <a:schemeClr val="accent5"/>
              </a:solidFill>
            </a:endParaRPr>
          </a:p>
        </p:txBody>
      </p:sp>
      <p:grpSp>
        <p:nvGrpSpPr>
          <p:cNvPr id="126" name="Google Shape;126;p18"/>
          <p:cNvGrpSpPr/>
          <p:nvPr/>
        </p:nvGrpSpPr>
        <p:grpSpPr>
          <a:xfrm>
            <a:off x="5553811" y="1806253"/>
            <a:ext cx="3448807" cy="3171186"/>
            <a:chOff x="6661751" y="395363"/>
            <a:chExt cx="2212050" cy="2513024"/>
          </a:xfrm>
        </p:grpSpPr>
        <p:pic>
          <p:nvPicPr>
            <p:cNvPr id="127" name="Google Shape;12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61751" y="403393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28" name="Google Shape;128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UEFA Super Cup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30" name="Google Shape;130;p18"/>
          <p:cNvSpPr txBox="1"/>
          <p:nvPr/>
        </p:nvSpPr>
        <p:spPr>
          <a:xfrm>
            <a:off x="39875" y="2860622"/>
            <a:ext cx="19290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177386" y="1801191"/>
            <a:ext cx="3448807" cy="3181298"/>
            <a:chOff x="6803275" y="395363"/>
            <a:chExt cx="2212050" cy="2521038"/>
          </a:xfrm>
        </p:grpSpPr>
        <p:pic>
          <p:nvPicPr>
            <p:cNvPr id="132" name="Google Shape;13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11407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33" name="Google Shape;133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SuperCopa Espanha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450" y="2571750"/>
            <a:ext cx="2944701" cy="22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1075" y="2576711"/>
            <a:ext cx="3074275" cy="228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147250" y="7990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</a:rPr>
              <a:t>Em relação ao período em que Messi marca, o que temos?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0" l="24544" r="24544" t="0"/>
          <a:stretch/>
        </p:blipFill>
        <p:spPr>
          <a:xfrm>
            <a:off x="4488725" y="0"/>
            <a:ext cx="465527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98100"/>
            <a:ext cx="4183924" cy="37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147250" y="7990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</a:rPr>
              <a:t>Em uma análise mais </a:t>
            </a:r>
            <a:r>
              <a:rPr b="0" lang="pt-BR" sz="2400">
                <a:solidFill>
                  <a:schemeClr val="dk2"/>
                </a:solidFill>
              </a:rPr>
              <a:t>profunda</a:t>
            </a:r>
            <a:r>
              <a:rPr b="0" lang="pt-BR" sz="2400">
                <a:solidFill>
                  <a:schemeClr val="dk2"/>
                </a:solidFill>
              </a:rPr>
              <a:t> em relação aos minutos da partida, o que obtemos?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19818" r="19812" t="0"/>
          <a:stretch/>
        </p:blipFill>
        <p:spPr>
          <a:xfrm>
            <a:off x="4488725" y="0"/>
            <a:ext cx="465527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5900"/>
            <a:ext cx="4183924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47250" y="7990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300">
                <a:solidFill>
                  <a:schemeClr val="dk2"/>
                </a:solidFill>
              </a:rPr>
              <a:t>Os melhores companheiros de Messi em termos de passes para gol:</a:t>
            </a:r>
            <a:endParaRPr b="0" sz="2300">
              <a:solidFill>
                <a:schemeClr val="dk2"/>
              </a:solidFill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23773" r="23768" t="0"/>
          <a:stretch/>
        </p:blipFill>
        <p:spPr>
          <a:xfrm>
            <a:off x="4488725" y="0"/>
            <a:ext cx="465527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50500"/>
            <a:ext cx="4183925" cy="35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